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9856"/>
    <a:srgbClr val="219797"/>
    <a:srgbClr val="E3CD74"/>
    <a:srgbClr val="EEB42D"/>
    <a:srgbClr val="EED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42888"/>
            <a:ext cx="8610600" cy="1952625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86400" y="2286000"/>
            <a:ext cx="3429000" cy="155416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477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477000"/>
            <a:ext cx="43434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477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37D0B49B-5B41-415D-A252-675BEB8D52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130F6-BB48-420B-B4CA-8B6EDC2783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66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82563"/>
            <a:ext cx="2019300" cy="5837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2563"/>
            <a:ext cx="5905500" cy="5837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03946C-BCEA-4317-BEC4-47D21303DB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24641-26B7-469C-BE9D-62D10823C5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2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7723F-9F85-4C75-8945-FC042E1898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1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524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86E0C-F6F6-4B6C-AD0A-EFAC37F28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36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353B4-69D3-4F80-9901-F5B56F186C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8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E8199-72CF-40C6-9B67-95F4370981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5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6D6B4-B668-4BCC-8D40-349E7ABCFB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7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473F6-DC89-4F00-95FD-22FF8F50E9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31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F862D-88F0-4034-AA3B-419A04FC46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289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2563"/>
            <a:ext cx="8077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077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432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91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EA07240-3704-467A-B298-19D47892EA5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Surat%20Pengantar%20KP.pdf" TargetMode="External"/><Relationship Id="rId2" Type="http://schemas.openxmlformats.org/officeDocument/2006/relationships/hyperlink" Target="Permohonan%20KP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Form%20Penilaian.pdf" TargetMode="External"/><Relationship Id="rId4" Type="http://schemas.openxmlformats.org/officeDocument/2006/relationships/hyperlink" Target="DAFTAR%20HADIR.pd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42889"/>
            <a:ext cx="8610600" cy="1673944"/>
          </a:xfrm>
        </p:spPr>
        <p:txBody>
          <a:bodyPr/>
          <a:lstStyle/>
          <a:p>
            <a:r>
              <a:rPr lang="id-ID" sz="3600" dirty="0" smtClean="0"/>
              <a:t>SOSIALISASI PEDOMAN </a:t>
            </a:r>
            <a:br>
              <a:rPr lang="id-ID" sz="3600" dirty="0" smtClean="0"/>
            </a:br>
            <a:r>
              <a:rPr lang="id-ID" sz="3600" dirty="0" smtClean="0"/>
              <a:t>KERJA PRAKTEK MAHASISWA</a:t>
            </a:r>
            <a:endParaRPr lang="id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2348880"/>
            <a:ext cx="6071592" cy="720080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PROGRAM STUDI S1 HUKUM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395536" y="5661248"/>
            <a:ext cx="820891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id-ID" sz="2000" dirty="0" smtClean="0">
                <a:solidFill>
                  <a:schemeClr val="bg1"/>
                </a:solidFill>
              </a:rPr>
              <a:t>FAKULTAS HUKUM UNIVERSITAS DIPONEGORO</a:t>
            </a:r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14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Dokumen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hlinkClick r:id="rId2" action="ppaction://hlinkfile"/>
              </a:rPr>
              <a:t>Permohonan KP.pdf</a:t>
            </a:r>
            <a:endParaRPr lang="id-ID" dirty="0" smtClean="0"/>
          </a:p>
          <a:p>
            <a:r>
              <a:rPr lang="id-ID" dirty="0" smtClean="0">
                <a:hlinkClick r:id="rId3" action="ppaction://hlinkfile"/>
              </a:rPr>
              <a:t>Surat Pengantar KP.pdf</a:t>
            </a:r>
            <a:endParaRPr lang="id-ID" dirty="0" smtClean="0"/>
          </a:p>
          <a:p>
            <a:r>
              <a:rPr lang="id-ID" dirty="0" smtClean="0">
                <a:hlinkClick r:id="rId4" action="ppaction://hlinkfile"/>
              </a:rPr>
              <a:t>DAFTAR HADIR.pdf</a:t>
            </a:r>
            <a:endParaRPr lang="id-ID" dirty="0" smtClean="0"/>
          </a:p>
          <a:p>
            <a:r>
              <a:rPr lang="id-ID" dirty="0" smtClean="0">
                <a:hlinkClick r:id="rId5" action="ppaction://hlinkfile"/>
              </a:rPr>
              <a:t>Form Penilaian.pdf</a:t>
            </a:r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5635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077200" cy="1311275"/>
          </a:xfrm>
        </p:spPr>
        <p:txBody>
          <a:bodyPr/>
          <a:lstStyle/>
          <a:p>
            <a:r>
              <a:rPr lang="id-ID" dirty="0" smtClean="0"/>
              <a:t>Terima kasih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0841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Persyaratan KP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2985120"/>
          </a:xfrm>
        </p:spPr>
        <p:txBody>
          <a:bodyPr/>
          <a:lstStyle/>
          <a:p>
            <a:pPr lvl="0"/>
            <a:r>
              <a:rPr lang="id-ID" sz="2400" dirty="0">
                <a:solidFill>
                  <a:schemeClr val="bg1"/>
                </a:solidFill>
              </a:rPr>
              <a:t>Telah mencapai jumlah kredit </a:t>
            </a:r>
            <a:r>
              <a:rPr lang="id-ID" sz="2400" dirty="0" smtClean="0">
                <a:solidFill>
                  <a:schemeClr val="bg1"/>
                </a:solidFill>
              </a:rPr>
              <a:t>11</a:t>
            </a:r>
            <a:r>
              <a:rPr lang="en-US" sz="2400" smtClean="0">
                <a:solidFill>
                  <a:schemeClr val="bg1"/>
                </a:solidFill>
              </a:rPr>
              <a:t>5</a:t>
            </a:r>
            <a:r>
              <a:rPr lang="id-ID" sz="2400" smtClean="0">
                <a:solidFill>
                  <a:schemeClr val="bg1"/>
                </a:solidFill>
              </a:rPr>
              <a:t> </a:t>
            </a:r>
            <a:r>
              <a:rPr lang="id-ID" sz="2400" dirty="0">
                <a:solidFill>
                  <a:schemeClr val="bg1"/>
                </a:solidFill>
              </a:rPr>
              <a:t>SKS</a:t>
            </a:r>
          </a:p>
          <a:p>
            <a:pPr lvl="0"/>
            <a:r>
              <a:rPr lang="id-ID" sz="2400" dirty="0" smtClean="0">
                <a:solidFill>
                  <a:schemeClr val="bg1"/>
                </a:solidFill>
              </a:rPr>
              <a:t>Waktu sekurang-kurang 80 jam/20 </a:t>
            </a:r>
            <a:r>
              <a:rPr lang="id-ID" sz="2400" dirty="0">
                <a:solidFill>
                  <a:schemeClr val="bg1"/>
                </a:solidFill>
              </a:rPr>
              <a:t>hari kerja dan dilaksanakan secara paruh waktu (</a:t>
            </a:r>
            <a:r>
              <a:rPr lang="id-ID" sz="2400" i="1" dirty="0">
                <a:solidFill>
                  <a:schemeClr val="bg1"/>
                </a:solidFill>
              </a:rPr>
              <a:t>part timer)</a:t>
            </a:r>
            <a:endParaRPr lang="id-ID" sz="2400" dirty="0">
              <a:solidFill>
                <a:schemeClr val="bg1"/>
              </a:solidFill>
            </a:endParaRPr>
          </a:p>
          <a:p>
            <a:pPr lvl="0"/>
            <a:r>
              <a:rPr lang="id-ID" sz="2400" dirty="0">
                <a:solidFill>
                  <a:schemeClr val="bg1"/>
                </a:solidFill>
              </a:rPr>
              <a:t>Lokasi </a:t>
            </a:r>
            <a:r>
              <a:rPr lang="id-ID" sz="2400" dirty="0" smtClean="0">
                <a:solidFill>
                  <a:schemeClr val="bg1"/>
                </a:solidFill>
              </a:rPr>
              <a:t>merupakan </a:t>
            </a:r>
            <a:r>
              <a:rPr lang="id-ID" sz="2400" dirty="0">
                <a:solidFill>
                  <a:schemeClr val="bg1"/>
                </a:solidFill>
              </a:rPr>
              <a:t>lembaga/instansi/perusahaan dan bukan milik perorangan</a:t>
            </a:r>
          </a:p>
          <a:p>
            <a:pPr lvl="0"/>
            <a:r>
              <a:rPr lang="id-ID" sz="2400" dirty="0" smtClean="0">
                <a:solidFill>
                  <a:schemeClr val="bg1"/>
                </a:solidFill>
              </a:rPr>
              <a:t>Tidak </a:t>
            </a:r>
            <a:r>
              <a:rPr lang="id-ID" sz="2400" dirty="0">
                <a:solidFill>
                  <a:schemeClr val="bg1"/>
                </a:solidFill>
              </a:rPr>
              <a:t>dapat dijadikan alasan untuk ijin meninggalkan kuliah</a:t>
            </a:r>
          </a:p>
          <a:p>
            <a:endParaRPr lang="id-ID" sz="24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272822"/>
              </p:ext>
            </p:extLst>
          </p:nvPr>
        </p:nvGraphicFramePr>
        <p:xfrm>
          <a:off x="2051720" y="4869160"/>
          <a:ext cx="4246245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9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2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9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6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2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Smt 1</a:t>
                      </a:r>
                      <a:endParaRPr lang="id-ID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.........</a:t>
                      </a:r>
                      <a:endParaRPr lang="id-ID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Smt X</a:t>
                      </a:r>
                      <a:endParaRPr lang="id-ID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Smt X+1</a:t>
                      </a:r>
                      <a:endParaRPr lang="id-ID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Libur smt</a:t>
                      </a:r>
                      <a:endParaRPr lang="id-ID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Smt X+2</a:t>
                      </a:r>
                      <a:endParaRPr lang="id-ID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22</a:t>
                      </a:r>
                      <a:endParaRPr lang="id-ID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..........</a:t>
                      </a:r>
                      <a:endParaRPr lang="id-ID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xx</a:t>
                      </a:r>
                      <a:endParaRPr lang="id-ID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Pengajuan</a:t>
                      </a:r>
                      <a:endParaRPr lang="id-ID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118 SKS</a:t>
                      </a:r>
                      <a:endParaRPr lang="id-ID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 </a:t>
                      </a:r>
                      <a:endParaRPr lang="id-ID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Pelaksanaan KP (80jam/20hr kerja)</a:t>
                      </a:r>
                      <a:endParaRPr lang="id-ID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902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d-ID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Prosedur Pengajuan Lokasi Kerja </a:t>
            </a:r>
            <a:r>
              <a:rPr lang="id-ID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Praktek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id-ID" sz="2000" dirty="0">
                <a:solidFill>
                  <a:schemeClr val="bg1"/>
                </a:solidFill>
              </a:rPr>
              <a:t>M</a:t>
            </a:r>
            <a:r>
              <a:rPr lang="id-ID" sz="2000" dirty="0" smtClean="0">
                <a:solidFill>
                  <a:schemeClr val="bg1"/>
                </a:solidFill>
              </a:rPr>
              <a:t>ahasiswa mengajukan </a:t>
            </a:r>
            <a:r>
              <a:rPr lang="id-ID" sz="2000" dirty="0">
                <a:solidFill>
                  <a:schemeClr val="bg1"/>
                </a:solidFill>
              </a:rPr>
              <a:t>surat permohonan </a:t>
            </a:r>
            <a:r>
              <a:rPr lang="id-ID" sz="2000" dirty="0" smtClean="0">
                <a:solidFill>
                  <a:schemeClr val="bg1"/>
                </a:solidFill>
              </a:rPr>
              <a:t>KP kepada </a:t>
            </a:r>
            <a:r>
              <a:rPr lang="id-ID" sz="2000" dirty="0">
                <a:solidFill>
                  <a:schemeClr val="bg1"/>
                </a:solidFill>
              </a:rPr>
              <a:t>pimpinan instansi </a:t>
            </a:r>
            <a:r>
              <a:rPr lang="id-ID" sz="2000" dirty="0" smtClean="0">
                <a:solidFill>
                  <a:schemeClr val="bg1"/>
                </a:solidFill>
              </a:rPr>
              <a:t>yang </a:t>
            </a:r>
            <a:r>
              <a:rPr lang="id-ID" sz="2000" dirty="0">
                <a:solidFill>
                  <a:schemeClr val="bg1"/>
                </a:solidFill>
              </a:rPr>
              <a:t>dituju (</a:t>
            </a:r>
            <a:r>
              <a:rPr lang="id-ID" sz="2000" dirty="0" smtClean="0">
                <a:solidFill>
                  <a:schemeClr val="bg1"/>
                </a:solidFill>
              </a:rPr>
              <a:t>maks. </a:t>
            </a:r>
            <a:r>
              <a:rPr lang="id-ID" sz="2000" dirty="0">
                <a:solidFill>
                  <a:schemeClr val="bg1"/>
                </a:solidFill>
              </a:rPr>
              <a:t>3 lokasi), dengan dilampiri:</a:t>
            </a:r>
          </a:p>
          <a:p>
            <a:pPr lvl="1"/>
            <a:r>
              <a:rPr lang="id-ID" sz="1600" dirty="0">
                <a:solidFill>
                  <a:schemeClr val="bg1"/>
                </a:solidFill>
              </a:rPr>
              <a:t>Kartu Rencana Studi (KRS) semester berjalan</a:t>
            </a:r>
          </a:p>
          <a:p>
            <a:pPr lvl="1"/>
            <a:r>
              <a:rPr lang="id-ID" sz="1600" dirty="0">
                <a:solidFill>
                  <a:schemeClr val="bg1"/>
                </a:solidFill>
              </a:rPr>
              <a:t>Daftar Kumpulan Nilai (DKN)</a:t>
            </a:r>
          </a:p>
          <a:p>
            <a:pPr lvl="1"/>
            <a:r>
              <a:rPr lang="id-ID" sz="1600" dirty="0">
                <a:solidFill>
                  <a:schemeClr val="bg1"/>
                </a:solidFill>
              </a:rPr>
              <a:t>Fotocopy </a:t>
            </a:r>
            <a:r>
              <a:rPr lang="id-ID" sz="1600" dirty="0" smtClean="0">
                <a:solidFill>
                  <a:schemeClr val="bg1"/>
                </a:solidFill>
              </a:rPr>
              <a:t>KTM</a:t>
            </a:r>
            <a:endParaRPr lang="id-ID" sz="2000" dirty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 startAt="2"/>
            </a:pPr>
            <a:r>
              <a:rPr lang="id-ID" sz="2000" dirty="0">
                <a:solidFill>
                  <a:schemeClr val="bg1"/>
                </a:solidFill>
              </a:rPr>
              <a:t>Subbagian Akademik melakukan verifikasi terhadap dokumen permohonan mahasiswa tersebut.</a:t>
            </a:r>
          </a:p>
          <a:p>
            <a:pPr marL="457200" lvl="0" indent="-457200">
              <a:buFont typeface="+mj-lt"/>
              <a:buAutoNum type="arabicPeriod" startAt="3"/>
            </a:pPr>
            <a:r>
              <a:rPr lang="id-ID" sz="2000" dirty="0">
                <a:solidFill>
                  <a:schemeClr val="bg1"/>
                </a:solidFill>
              </a:rPr>
              <a:t>Melapor ke Subaggian Akademik, lokasi Kerja Praktek yang disetujui.</a:t>
            </a:r>
          </a:p>
          <a:p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65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Pelaksanaan KP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077200" cy="449580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id-ID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Sebelum pelaksanaan Kerja Praktek, mahasiswa mengambil berkas ke Subbagian Akademik </a:t>
            </a:r>
            <a:r>
              <a:rPr lang="id-ID" sz="2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pPr marL="685800" lvl="1"/>
            <a:r>
              <a:rPr lang="id-ID" sz="1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Surat </a:t>
            </a:r>
            <a:r>
              <a:rPr lang="id-ID" sz="1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Pengantar Kerja Praktek</a:t>
            </a:r>
          </a:p>
          <a:p>
            <a:pPr marL="685800" lvl="1"/>
            <a:r>
              <a:rPr lang="id-ID" sz="1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Buku Panduan Kerja Praktek</a:t>
            </a:r>
          </a:p>
          <a:p>
            <a:pPr marL="685800" lvl="1"/>
            <a:r>
              <a:rPr lang="id-ID" sz="1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Lembar Daftar Hadir</a:t>
            </a:r>
          </a:p>
          <a:p>
            <a:pPr marL="685800" lvl="1"/>
            <a:r>
              <a:rPr lang="id-ID" sz="160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Lembar </a:t>
            </a:r>
            <a:r>
              <a:rPr lang="id-ID" sz="1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Penilaian Kerja Praktek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sz="2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mahasiswa </a:t>
            </a:r>
            <a:r>
              <a:rPr lang="id-ID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wajib mengkonsultasikan masalah dan pembahasan kepada pembimbing </a:t>
            </a:r>
            <a:r>
              <a:rPr lang="id-ID" sz="2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lapangan.</a:t>
            </a:r>
            <a:endParaRPr lang="id-ID" sz="20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id-ID" sz="2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Mahasiswa </a:t>
            </a:r>
            <a:r>
              <a:rPr lang="id-ID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wajib mengisi lembar </a:t>
            </a:r>
            <a:r>
              <a:rPr lang="id-ID" sz="2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kegiatan.</a:t>
            </a:r>
            <a:endParaRPr lang="id-ID" sz="20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id-ID" sz="2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Mahasiswa </a:t>
            </a:r>
            <a:r>
              <a:rPr lang="id-ID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wajib meminta surat keterangan selesai kerja praktek dan lembar penilaian kerja praktek dari Pembimbing lapangan.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5540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PENILAIAN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>
                <a:solidFill>
                  <a:schemeClr val="bg1"/>
                </a:solidFill>
              </a:rPr>
              <a:t>Penilaian dilakukan oleh Pembimbing Lapangan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dituangkan dalam lembar Penilaian KP</a:t>
            </a:r>
            <a:endParaRPr lang="id-ID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d-ID" dirty="0" smtClean="0">
                <a:solidFill>
                  <a:schemeClr val="bg1"/>
                </a:solidFill>
              </a:rPr>
              <a:t>Indikator penilaian</a:t>
            </a:r>
          </a:p>
          <a:p>
            <a:pPr marL="857250" lvl="1" indent="-457200"/>
            <a:r>
              <a:rPr lang="id-ID" dirty="0" smtClean="0">
                <a:solidFill>
                  <a:schemeClr val="bg1"/>
                </a:solidFill>
              </a:rPr>
              <a:t>Perilaku (bobot 40%)</a:t>
            </a:r>
          </a:p>
          <a:p>
            <a:pPr marL="800100" lvl="2" indent="0">
              <a:buNone/>
            </a:pPr>
            <a:r>
              <a:rPr lang="id-ID" dirty="0" smtClean="0">
                <a:solidFill>
                  <a:schemeClr val="bg1"/>
                </a:solidFill>
              </a:rPr>
              <a:t>Sikap, inovasi, etos kerja, kerjasama dan disiplin</a:t>
            </a:r>
          </a:p>
          <a:p>
            <a:pPr marL="857250" lvl="1" indent="-457200"/>
            <a:r>
              <a:rPr lang="id-ID" dirty="0" smtClean="0">
                <a:solidFill>
                  <a:schemeClr val="bg1"/>
                </a:solidFill>
              </a:rPr>
              <a:t>Laporan KP (Bobot 60%)</a:t>
            </a:r>
          </a:p>
          <a:p>
            <a:pPr marL="800100" lvl="2" indent="0">
              <a:buNone/>
            </a:pPr>
            <a:r>
              <a:rPr lang="id-ID" dirty="0" smtClean="0">
                <a:solidFill>
                  <a:schemeClr val="bg1"/>
                </a:solidFill>
              </a:rPr>
              <a:t>Penguasaan materi, skill kompetensi dan tata penulisan</a:t>
            </a:r>
          </a:p>
          <a:p>
            <a:pPr marL="400050" lvl="1" indent="0">
              <a:buNone/>
            </a:pPr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7900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Lanjutan....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Range Penilaian</a:t>
            </a:r>
          </a:p>
          <a:p>
            <a:pPr marL="400050" lvl="1" indent="0">
              <a:buNone/>
            </a:pP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004559"/>
              </p:ext>
            </p:extLst>
          </p:nvPr>
        </p:nvGraphicFramePr>
        <p:xfrm>
          <a:off x="971600" y="2348880"/>
          <a:ext cx="5760640" cy="18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3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6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Range penilaian</a:t>
                      </a:r>
                      <a:endParaRPr lang="id-ID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Kategori</a:t>
                      </a:r>
                      <a:endParaRPr lang="id-ID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81 - 90</a:t>
                      </a:r>
                      <a:endParaRPr lang="id-ID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Sangat Baik</a:t>
                      </a:r>
                      <a:endParaRPr lang="id-ID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71 - 80</a:t>
                      </a:r>
                      <a:endParaRPr lang="id-ID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Baik</a:t>
                      </a:r>
                      <a:endParaRPr lang="id-ID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60 - 70</a:t>
                      </a:r>
                      <a:endParaRPr lang="id-ID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Cukup</a:t>
                      </a:r>
                      <a:endParaRPr lang="id-ID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53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Pelaporan KP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077200" cy="475104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>
                <a:solidFill>
                  <a:schemeClr val="bg1"/>
                </a:solidFill>
              </a:rPr>
              <a:t>Sistematika</a:t>
            </a:r>
          </a:p>
          <a:p>
            <a:pPr marL="966788" lvl="1" indent="-514350">
              <a:buFont typeface="+mj-lt"/>
              <a:buAutoNum type="alphaLcPeriod"/>
            </a:pPr>
            <a:r>
              <a:rPr lang="id-ID" sz="2400" dirty="0" smtClean="0">
                <a:solidFill>
                  <a:schemeClr val="bg1"/>
                </a:solidFill>
              </a:rPr>
              <a:t>Bagian </a:t>
            </a:r>
            <a:r>
              <a:rPr lang="id-ID" sz="2400" dirty="0">
                <a:solidFill>
                  <a:schemeClr val="bg1"/>
                </a:solidFill>
              </a:rPr>
              <a:t>Awal</a:t>
            </a:r>
          </a:p>
          <a:p>
            <a:pPr lvl="2"/>
            <a:r>
              <a:rPr lang="id-ID" sz="2000" dirty="0">
                <a:solidFill>
                  <a:schemeClr val="bg1"/>
                </a:solidFill>
              </a:rPr>
              <a:t>Halaman Judul (cover)</a:t>
            </a:r>
          </a:p>
          <a:p>
            <a:pPr lvl="2"/>
            <a:r>
              <a:rPr lang="id-ID" sz="2000" dirty="0">
                <a:solidFill>
                  <a:schemeClr val="bg1"/>
                </a:solidFill>
              </a:rPr>
              <a:t>Halaman Judul </a:t>
            </a:r>
          </a:p>
          <a:p>
            <a:pPr lvl="2"/>
            <a:r>
              <a:rPr lang="id-ID" sz="2000" dirty="0">
                <a:solidFill>
                  <a:schemeClr val="bg1"/>
                </a:solidFill>
              </a:rPr>
              <a:t>Halaman Pengesahan</a:t>
            </a:r>
          </a:p>
          <a:p>
            <a:pPr lvl="2"/>
            <a:r>
              <a:rPr lang="id-ID" sz="2000" dirty="0">
                <a:solidFill>
                  <a:schemeClr val="bg1"/>
                </a:solidFill>
              </a:rPr>
              <a:t>Kata Pengantar</a:t>
            </a:r>
          </a:p>
          <a:p>
            <a:pPr lvl="2"/>
            <a:r>
              <a:rPr lang="id-ID" sz="2000" dirty="0">
                <a:solidFill>
                  <a:schemeClr val="bg1"/>
                </a:solidFill>
              </a:rPr>
              <a:t>Abstrak – maksimal 200 kata dengan kata kunci</a:t>
            </a:r>
          </a:p>
          <a:p>
            <a:pPr lvl="2"/>
            <a:r>
              <a:rPr lang="id-ID" sz="2000" dirty="0">
                <a:solidFill>
                  <a:schemeClr val="bg1"/>
                </a:solidFill>
              </a:rPr>
              <a:t>Daftar Isi</a:t>
            </a:r>
          </a:p>
          <a:p>
            <a:pPr marL="514350" indent="-514350">
              <a:buFont typeface="+mj-lt"/>
              <a:buAutoNum type="arabicPeriod"/>
            </a:pP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8950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Lanjutan...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66788" lvl="1" indent="-514350">
              <a:buFont typeface="+mj-lt"/>
              <a:buAutoNum type="alphaLcPeriod" startAt="2"/>
            </a:pPr>
            <a:r>
              <a:rPr lang="id-ID" sz="2400" dirty="0">
                <a:solidFill>
                  <a:schemeClr val="bg1"/>
                </a:solidFill>
              </a:rPr>
              <a:t>Bagian Isi</a:t>
            </a:r>
          </a:p>
          <a:p>
            <a:pPr lvl="2"/>
            <a:r>
              <a:rPr lang="id-ID" sz="2000" dirty="0">
                <a:solidFill>
                  <a:schemeClr val="bg1"/>
                </a:solidFill>
              </a:rPr>
              <a:t>Bab I Pendahuluan</a:t>
            </a:r>
          </a:p>
          <a:p>
            <a:pPr lvl="2"/>
            <a:r>
              <a:rPr lang="id-ID" sz="2000" dirty="0">
                <a:solidFill>
                  <a:schemeClr val="bg1"/>
                </a:solidFill>
              </a:rPr>
              <a:t>Bab II Gambaran Umum</a:t>
            </a:r>
          </a:p>
          <a:p>
            <a:pPr lvl="2"/>
            <a:r>
              <a:rPr lang="id-ID" sz="2000" dirty="0">
                <a:solidFill>
                  <a:schemeClr val="bg1"/>
                </a:solidFill>
              </a:rPr>
              <a:t>Bab III Landasan Teori</a:t>
            </a:r>
          </a:p>
          <a:p>
            <a:pPr lvl="2"/>
            <a:r>
              <a:rPr lang="id-ID" sz="2000" dirty="0">
                <a:solidFill>
                  <a:schemeClr val="bg1"/>
                </a:solidFill>
              </a:rPr>
              <a:t>Bab IV Hasil dan Pembahasan</a:t>
            </a:r>
          </a:p>
          <a:p>
            <a:pPr lvl="2"/>
            <a:r>
              <a:rPr lang="id-ID" sz="2000" dirty="0">
                <a:solidFill>
                  <a:schemeClr val="bg1"/>
                </a:solidFill>
              </a:rPr>
              <a:t>Bab V </a:t>
            </a:r>
            <a:r>
              <a:rPr lang="id-ID" sz="2000" dirty="0" smtClean="0">
                <a:solidFill>
                  <a:schemeClr val="bg1"/>
                </a:solidFill>
              </a:rPr>
              <a:t>Penutup</a:t>
            </a:r>
          </a:p>
          <a:p>
            <a:pPr marL="971550" lvl="1" indent="-457200">
              <a:buFont typeface="+mj-lt"/>
              <a:buAutoNum type="alphaLcPeriod" startAt="2"/>
            </a:pPr>
            <a:r>
              <a:rPr lang="id-ID" sz="2400" dirty="0" smtClean="0">
                <a:solidFill>
                  <a:schemeClr val="bg1"/>
                </a:solidFill>
              </a:rPr>
              <a:t>Bagian Akhir</a:t>
            </a:r>
          </a:p>
          <a:p>
            <a:pPr lvl="2"/>
            <a:r>
              <a:rPr lang="id-ID" sz="2000" dirty="0" smtClean="0">
                <a:solidFill>
                  <a:schemeClr val="bg1"/>
                </a:solidFill>
              </a:rPr>
              <a:t>Daftar Pustaka</a:t>
            </a:r>
          </a:p>
          <a:p>
            <a:pPr lvl="2"/>
            <a:r>
              <a:rPr lang="id-ID" sz="2000" dirty="0" smtClean="0">
                <a:solidFill>
                  <a:schemeClr val="bg1"/>
                </a:solidFill>
              </a:rPr>
              <a:t>Lampiran</a:t>
            </a:r>
            <a:endParaRPr lang="id-ID" sz="2000" dirty="0">
              <a:solidFill>
                <a:schemeClr val="bg1"/>
              </a:solidFill>
            </a:endParaRPr>
          </a:p>
          <a:p>
            <a:pPr marL="914400" lvl="2" indent="0">
              <a:buNone/>
            </a:pPr>
            <a:endParaRPr lang="id-ID" sz="2000" dirty="0">
              <a:solidFill>
                <a:schemeClr val="bg1"/>
              </a:solidFill>
            </a:endParaRPr>
          </a:p>
          <a:p>
            <a:pPr lvl="2"/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00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Format LKP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sz="2400" dirty="0" smtClean="0">
                <a:solidFill>
                  <a:schemeClr val="bg1"/>
                </a:solidFill>
              </a:rPr>
              <a:t>Naskah diketik dengan huruf standar, font 12, kertas HVS ukr A4, jarak 2 spasi, margin kiri 4 cm, margin kanan 3 cm, margin atas 4 cm dan margin bawah 3 cm. Tiap Alinea diketik 7 spasi dari margin kiri.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>
                <a:solidFill>
                  <a:schemeClr val="bg1"/>
                </a:solidFill>
              </a:rPr>
              <a:t>Bagian isi </a:t>
            </a:r>
            <a:r>
              <a:rPr lang="id-ID" sz="2400" dirty="0" smtClean="0">
                <a:solidFill>
                  <a:schemeClr val="bg1"/>
                </a:solidFill>
                <a:sym typeface="Wingdings" pitchFamily="2" charset="2"/>
              </a:rPr>
              <a:t> minimal 20 hal (tidak termasuk Daftar Pustaka dan Lampiran). Setiap Bab baru tidak perlu ganti halaman.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>
                <a:solidFill>
                  <a:schemeClr val="bg1"/>
                </a:solidFill>
                <a:sym typeface="Wingdings" pitchFamily="2" charset="2"/>
              </a:rPr>
              <a:t>Daftar Pustaka minimal 5 judul buku/sumber lain.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 smtClean="0">
                <a:solidFill>
                  <a:schemeClr val="bg1"/>
                </a:solidFill>
                <a:sym typeface="Wingdings" pitchFamily="2" charset="2"/>
              </a:rPr>
              <a:t>LKP dijilid sof tcover warna merah.</a:t>
            </a:r>
            <a:endParaRPr lang="id-ID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39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king_care_of_business_design_slides">
  <a:themeElements>
    <a:clrScheme name="Default Design 10">
      <a:dk1>
        <a:srgbClr val="336699"/>
      </a:dk1>
      <a:lt1>
        <a:srgbClr val="919191"/>
      </a:lt1>
      <a:dk2>
        <a:srgbClr val="000000"/>
      </a:dk2>
      <a:lt2>
        <a:srgbClr val="8AABC4"/>
      </a:lt2>
      <a:accent1>
        <a:srgbClr val="E1EBEB"/>
      </a:accent1>
      <a:accent2>
        <a:srgbClr val="87A587"/>
      </a:accent2>
      <a:accent3>
        <a:srgbClr val="AAAAAA"/>
      </a:accent3>
      <a:accent4>
        <a:srgbClr val="7B7B7B"/>
      </a:accent4>
      <a:accent5>
        <a:srgbClr val="EEF3F3"/>
      </a:accent5>
      <a:accent6>
        <a:srgbClr val="7A957A"/>
      </a:accent6>
      <a:hlink>
        <a:srgbClr val="91AFFF"/>
      </a:hlink>
      <a:folHlink>
        <a:srgbClr val="F0B614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665B38"/>
        </a:dk1>
        <a:lt1>
          <a:srgbClr val="FFFFFF"/>
        </a:lt1>
        <a:dk2>
          <a:srgbClr val="000000"/>
        </a:dk2>
        <a:lt2>
          <a:srgbClr val="333333"/>
        </a:lt2>
        <a:accent1>
          <a:srgbClr val="F0ECDA"/>
        </a:accent1>
        <a:accent2>
          <a:srgbClr val="91AA91"/>
        </a:accent2>
        <a:accent3>
          <a:srgbClr val="FFFFFF"/>
        </a:accent3>
        <a:accent4>
          <a:srgbClr val="564C2E"/>
        </a:accent4>
        <a:accent5>
          <a:srgbClr val="F6F4EA"/>
        </a:accent5>
        <a:accent6>
          <a:srgbClr val="839A83"/>
        </a:accent6>
        <a:hlink>
          <a:srgbClr val="B98746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0F5DC"/>
        </a:accent1>
        <a:accent2>
          <a:srgbClr val="91AAFF"/>
        </a:accent2>
        <a:accent3>
          <a:srgbClr val="FFFFE9"/>
        </a:accent3>
        <a:accent4>
          <a:srgbClr val="000000"/>
        </a:accent4>
        <a:accent5>
          <a:srgbClr val="F6F9EB"/>
        </a:accent5>
        <a:accent6>
          <a:srgbClr val="839AE7"/>
        </a:accent6>
        <a:hlink>
          <a:srgbClr val="CD4B0A"/>
        </a:hlink>
        <a:folHlink>
          <a:srgbClr val="D791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7D8C64"/>
        </a:dk1>
        <a:lt1>
          <a:srgbClr val="FFFFFF"/>
        </a:lt1>
        <a:dk2>
          <a:srgbClr val="000000"/>
        </a:dk2>
        <a:lt2>
          <a:srgbClr val="808080"/>
        </a:lt2>
        <a:accent1>
          <a:srgbClr val="EBEBC8"/>
        </a:accent1>
        <a:accent2>
          <a:srgbClr val="7D917D"/>
        </a:accent2>
        <a:accent3>
          <a:srgbClr val="FFFFFF"/>
        </a:accent3>
        <a:accent4>
          <a:srgbClr val="6A7754"/>
        </a:accent4>
        <a:accent5>
          <a:srgbClr val="F3F3E0"/>
        </a:accent5>
        <a:accent6>
          <a:srgbClr val="718371"/>
        </a:accent6>
        <a:hlink>
          <a:srgbClr val="AFBE00"/>
        </a:hlink>
        <a:folHlink>
          <a:srgbClr val="FF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82B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698769"/>
        </a:dk1>
        <a:lt1>
          <a:srgbClr val="FFFFFF"/>
        </a:lt1>
        <a:dk2>
          <a:srgbClr val="808000"/>
        </a:dk2>
        <a:lt2>
          <a:srgbClr val="333333"/>
        </a:lt2>
        <a:accent1>
          <a:srgbClr val="BECDA5"/>
        </a:accent1>
        <a:accent2>
          <a:srgbClr val="A55037"/>
        </a:accent2>
        <a:accent3>
          <a:srgbClr val="FFFFFF"/>
        </a:accent3>
        <a:accent4>
          <a:srgbClr val="597259"/>
        </a:accent4>
        <a:accent5>
          <a:srgbClr val="DBE3CF"/>
        </a:accent5>
        <a:accent6>
          <a:srgbClr val="954831"/>
        </a:accent6>
        <a:hlink>
          <a:srgbClr val="F5F5DC"/>
        </a:hlink>
        <a:folHlink>
          <a:srgbClr val="C35F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5A58"/>
        </a:dk1>
        <a:lt1>
          <a:srgbClr val="A08C73"/>
        </a:lt1>
        <a:dk2>
          <a:srgbClr val="008080"/>
        </a:dk2>
        <a:lt2>
          <a:srgbClr val="008080"/>
        </a:lt2>
        <a:accent1>
          <a:srgbClr val="D2EBEB"/>
        </a:accent1>
        <a:accent2>
          <a:srgbClr val="CDC873"/>
        </a:accent2>
        <a:accent3>
          <a:srgbClr val="AAC0C0"/>
        </a:accent3>
        <a:accent4>
          <a:srgbClr val="887761"/>
        </a:accent4>
        <a:accent5>
          <a:srgbClr val="E5F3F3"/>
        </a:accent5>
        <a:accent6>
          <a:srgbClr val="BAB568"/>
        </a:accent6>
        <a:hlink>
          <a:srgbClr val="7DB991"/>
        </a:hlink>
        <a:folHlink>
          <a:srgbClr val="F09B3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5A6900"/>
        </a:dk1>
        <a:lt1>
          <a:srgbClr val="666699"/>
        </a:lt1>
        <a:dk2>
          <a:srgbClr val="FF6600"/>
        </a:dk2>
        <a:lt2>
          <a:srgbClr val="3E3E5C"/>
        </a:lt2>
        <a:accent1>
          <a:srgbClr val="EBEBAF"/>
        </a:accent1>
        <a:accent2>
          <a:srgbClr val="B4C3AF"/>
        </a:accent2>
        <a:accent3>
          <a:srgbClr val="B8B8CA"/>
        </a:accent3>
        <a:accent4>
          <a:srgbClr val="4C5900"/>
        </a:accent4>
        <a:accent5>
          <a:srgbClr val="F3F3D4"/>
        </a:accent5>
        <a:accent6>
          <a:srgbClr val="A3B09E"/>
        </a:accent6>
        <a:hlink>
          <a:srgbClr val="FF7300"/>
        </a:hlink>
        <a:folHlink>
          <a:srgbClr val="C8CD4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336699"/>
        </a:dk1>
        <a:lt1>
          <a:srgbClr val="919191"/>
        </a:lt1>
        <a:dk2>
          <a:srgbClr val="000000"/>
        </a:dk2>
        <a:lt2>
          <a:srgbClr val="8AABC4"/>
        </a:lt2>
        <a:accent1>
          <a:srgbClr val="E1EBEB"/>
        </a:accent1>
        <a:accent2>
          <a:srgbClr val="87A587"/>
        </a:accent2>
        <a:accent3>
          <a:srgbClr val="AAAAAA"/>
        </a:accent3>
        <a:accent4>
          <a:srgbClr val="7B7B7B"/>
        </a:accent4>
        <a:accent5>
          <a:srgbClr val="EEF3F3"/>
        </a:accent5>
        <a:accent6>
          <a:srgbClr val="7A957A"/>
        </a:accent6>
        <a:hlink>
          <a:srgbClr val="91AFFF"/>
        </a:hlink>
        <a:folHlink>
          <a:srgbClr val="F0B61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Taking_care_of_business_design_slides</Template>
  <TotalTime>992</TotalTime>
  <Words>410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Times New Roman</vt:lpstr>
      <vt:lpstr>Wingdings</vt:lpstr>
      <vt:lpstr>Taking_care_of_business_design_slides</vt:lpstr>
      <vt:lpstr>SOSIALISASI PEDOMAN  KERJA PRAKTEK MAHASISWA</vt:lpstr>
      <vt:lpstr>Persyaratan KP</vt:lpstr>
      <vt:lpstr>Prosedur Pengajuan Lokasi Kerja Praktek</vt:lpstr>
      <vt:lpstr>Pelaksanaan KP</vt:lpstr>
      <vt:lpstr>PENILAIAN</vt:lpstr>
      <vt:lpstr>Lanjutan....</vt:lpstr>
      <vt:lpstr>Pelaporan KP</vt:lpstr>
      <vt:lpstr>Lanjutan...</vt:lpstr>
      <vt:lpstr>Format LKP</vt:lpstr>
      <vt:lpstr>Dokumen</vt:lpstr>
      <vt:lpstr>Terima kasih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SOSIALISASI PEDOMAN KERJA PRAKTEK MAHASISWA</dc:title>
  <dc:creator>ismail - [2010]</dc:creator>
  <cp:lastModifiedBy>MyPc</cp:lastModifiedBy>
  <cp:revision>25</cp:revision>
  <cp:lastPrinted>2019-11-15T05:03:23Z</cp:lastPrinted>
  <dcterms:created xsi:type="dcterms:W3CDTF">2019-11-01T02:10:53Z</dcterms:created>
  <dcterms:modified xsi:type="dcterms:W3CDTF">2020-12-28T04:28:13Z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TC010721561033</vt:lpwstr>
  </property>
</Properties>
</file>